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5"/>
    <p:sldMasterId id="2147483658" r:id="rId6"/>
    <p:sldMasterId id="2147483664" r:id="rId7"/>
  </p:sldMasterIdLst>
  <p:notesMasterIdLst>
    <p:notesMasterId r:id="rId26"/>
  </p:notesMasterIdLst>
  <p:sldIdLst>
    <p:sldId id="262" r:id="rId8"/>
    <p:sldId id="308" r:id="rId9"/>
    <p:sldId id="313" r:id="rId10"/>
    <p:sldId id="309" r:id="rId11"/>
    <p:sldId id="316" r:id="rId12"/>
    <p:sldId id="315" r:id="rId13"/>
    <p:sldId id="312" r:id="rId14"/>
    <p:sldId id="314" r:id="rId15"/>
    <p:sldId id="310" r:id="rId16"/>
    <p:sldId id="311" r:id="rId17"/>
    <p:sldId id="304" r:id="rId18"/>
    <p:sldId id="306" r:id="rId19"/>
    <p:sldId id="307" r:id="rId20"/>
    <p:sldId id="305" r:id="rId21"/>
    <p:sldId id="282" r:id="rId22"/>
    <p:sldId id="267" r:id="rId23"/>
    <p:sldId id="263" r:id="rId24"/>
    <p:sldId id="264" r:id="rId25"/>
  </p:sldIdLst>
  <p:sldSz cx="12192000" cy="6858000"/>
  <p:notesSz cx="6858000" cy="9144000"/>
  <p:embeddedFontLst>
    <p:embeddedFont>
      <p:font typeface="Inter" panose="020B0502030000000004" pitchFamily="34" charset="0"/>
      <p:regular r:id="rId27"/>
      <p:bold r:id="rId28"/>
      <p:italic r:id="rId29"/>
      <p:boldItalic r:id="rId30"/>
    </p:embeddedFont>
    <p:embeddedFont>
      <p:font typeface="Inter Medium" panose="02000603000000020004" pitchFamily="50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948"/>
    <a:srgbClr val="000000"/>
    <a:srgbClr val="2C5985"/>
    <a:srgbClr val="848484"/>
    <a:srgbClr val="5B8FCB"/>
    <a:srgbClr val="E6E7E8"/>
    <a:srgbClr val="DCDDDE"/>
    <a:srgbClr val="EE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6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B0502030000000004" pitchFamily="34" charset="0"/>
              </a:defRPr>
            </a:lvl1pPr>
          </a:lstStyle>
          <a:p>
            <a:fld id="{AF131584-8488-4756-85ED-D5E6F8A8E559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B0502030000000004" pitchFamily="34" charset="0"/>
              </a:defRPr>
            </a:lvl1pPr>
          </a:lstStyle>
          <a:p>
            <a:fld id="{C694F50B-1AF7-455B-9344-7FFBF72D6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 userDrawn="1"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65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3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694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9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16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 userDrawn="1"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6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6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28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8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6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0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Title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 userDrawn="1"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83" r:id="rId3"/>
    <p:sldLayoutId id="2147483680" r:id="rId4"/>
    <p:sldLayoutId id="2147483650" r:id="rId5"/>
    <p:sldLayoutId id="2147483652" r:id="rId6"/>
    <p:sldLayoutId id="2147483677" r:id="rId7"/>
    <p:sldLayoutId id="2147483656" r:id="rId8"/>
    <p:sldLayoutId id="214748364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 userDrawn="1"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84" r:id="rId3"/>
    <p:sldLayoutId id="2147483681" r:id="rId4"/>
    <p:sldLayoutId id="2147483660" r:id="rId5"/>
    <p:sldLayoutId id="2147483661" r:id="rId6"/>
    <p:sldLayoutId id="2147483678" r:id="rId7"/>
    <p:sldLayoutId id="2147483675" r:id="rId8"/>
    <p:sldLayoutId id="2147483663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 userDrawn="1"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85" r:id="rId3"/>
    <p:sldLayoutId id="2147483682" r:id="rId4"/>
    <p:sldLayoutId id="2147483666" r:id="rId5"/>
    <p:sldLayoutId id="2147483667" r:id="rId6"/>
    <p:sldLayoutId id="2147483679" r:id="rId7"/>
    <p:sldLayoutId id="2147483676" r:id="rId8"/>
    <p:sldLayoutId id="214748366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cadence.com/cadence_technology_forums/f/custom-ic-skill/38540/how-to-sort-a-list-alphanumerically-with-bus-names-in-descending-order-using-skill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155A-2EFD-D740-BDD2-76AB8C4A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Layout</a:t>
            </a:r>
            <a:r>
              <a:rPr lang="fr-FR" dirty="0"/>
              <a:t>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59104-C382-CF4F-B311-70C4F9B48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4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70586F-FFF1-47E9-8B97-28ED849D0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B40A4-64A3-4046-BDC6-A3285477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CB4AE-36D8-474D-9E14-BB621550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D49E9-4FAE-4807-AD6F-094FFE1072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5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92323-6B9B-43D1-A2F0-EE9515136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72358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User </a:t>
            </a:r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err="1"/>
              <a:t>order</a:t>
            </a:r>
            <a:r>
              <a:rPr lang="fr-FR" dirty="0"/>
              <a:t> and custom </a:t>
            </a:r>
            <a:r>
              <a:rPr lang="fr-FR" dirty="0" err="1"/>
              <a:t>spacing</a:t>
            </a:r>
            <a:r>
              <a:rPr lang="fr-FR" dirty="0"/>
              <a:t> value in a </a:t>
            </a:r>
            <a:r>
              <a:rPr lang="fr-FR" dirty="0" err="1"/>
              <a:t>text</a:t>
            </a:r>
            <a:r>
              <a:rPr lang="fr-FR" dirty="0"/>
              <a:t> file</a:t>
            </a:r>
          </a:p>
          <a:p>
            <a:endParaRPr lang="fr-FR" dirty="0"/>
          </a:p>
          <a:p>
            <a:r>
              <a:rPr lang="en-US" dirty="0"/>
              <a:t>  load("CCSplacePinsInOrderAndSpacing.il")</a:t>
            </a:r>
          </a:p>
          <a:p>
            <a:endParaRPr lang="en-US" dirty="0"/>
          </a:p>
          <a:p>
            <a:r>
              <a:rPr lang="en-US" dirty="0"/>
              <a:t>To place pins with the same spacing, call the function in CIW after opening the concerned layout:</a:t>
            </a:r>
          </a:p>
          <a:p>
            <a:r>
              <a:rPr lang="en-US" dirty="0"/>
              <a:t> </a:t>
            </a:r>
            <a:r>
              <a:rPr lang="en-US" dirty="0" err="1"/>
              <a:t>CCSplacePinsInOrderWithSameSpacing</a:t>
            </a:r>
            <a:r>
              <a:rPr lang="en-US" dirty="0"/>
              <a:t>("./pinlist.txt" "Bottom" 0.5 0.3)</a:t>
            </a:r>
          </a:p>
          <a:p>
            <a:r>
              <a:rPr lang="en-US" dirty="0"/>
              <a:t>Where:</a:t>
            </a:r>
          </a:p>
          <a:p>
            <a:r>
              <a:rPr lang="en-US" dirty="0"/>
              <a:t>./pinlist.txt is the name of the text file which contains the pin names.</a:t>
            </a:r>
          </a:p>
          <a:p>
            <a:r>
              <a:rPr lang="en-US" dirty="0"/>
              <a:t>Bottom is the edge on which you want to place the pins. Other choices are Top, Left, and Right.</a:t>
            </a:r>
          </a:p>
          <a:p>
            <a:r>
              <a:rPr lang="en-US" dirty="0"/>
              <a:t>0.5 is the offset value for the first pin.</a:t>
            </a:r>
          </a:p>
          <a:p>
            <a:r>
              <a:rPr lang="en-US" dirty="0"/>
              <a:t>0.3 is the spacing value for all pins.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4993A1-6C77-4EC9-81AA-ED51B607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SKILL to place pins </a:t>
            </a:r>
            <a:r>
              <a:rPr lang="fr-FR" dirty="0" err="1"/>
              <a:t>automatically</a:t>
            </a:r>
            <a:r>
              <a:rPr lang="fr-FR" dirty="0"/>
              <a:t> in </a:t>
            </a:r>
            <a:r>
              <a:rPr lang="fr-FR" dirty="0" err="1"/>
              <a:t>Layout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B349C-ACCF-4E67-81D4-9FD25855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A1000-BE55-4311-AA79-23FEC759F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3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81BE78-4094-48A8-B4D8-86843649D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sample pinlist.txt file is shown below. It should just have a pin name on each line. Identical spacing will be followed as specified with the command.</a:t>
            </a:r>
          </a:p>
          <a:p>
            <a:r>
              <a:rPr lang="en-US" dirty="0"/>
              <a:t>#PinName</a:t>
            </a:r>
          </a:p>
          <a:p>
            <a:r>
              <a:rPr lang="en-US" dirty="0"/>
              <a:t>a&lt;1:4&gt;</a:t>
            </a:r>
          </a:p>
          <a:p>
            <a:r>
              <a:rPr lang="en-US" dirty="0"/>
              <a:t>b&lt;4:1&gt;</a:t>
            </a:r>
          </a:p>
          <a:p>
            <a:r>
              <a:rPr lang="en-US" dirty="0"/>
              <a:t>c&lt;1:2&gt;</a:t>
            </a:r>
          </a:p>
          <a:p>
            <a:r>
              <a:rPr lang="en-US" dirty="0"/>
              <a:t>d&lt;2:1&gt;</a:t>
            </a:r>
          </a:p>
          <a:p>
            <a:r>
              <a:rPr lang="en-US" dirty="0"/>
              <a:t>c&lt;3:4&gt;</a:t>
            </a:r>
          </a:p>
          <a:p>
            <a:r>
              <a:rPr lang="en-US" dirty="0"/>
              <a:t>d&lt;3:4&gt;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4A761-FA37-4B5D-BBED-7B7A0393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8873B-626A-484E-8FCC-180F435B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E4F1-08AD-4283-B813-060200CEC8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7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4EBC93-FBB5-4B03-86A6-FB62E67F5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Sorted</a:t>
            </a:r>
            <a:r>
              <a:rPr lang="fr-FR" dirty="0"/>
              <a:t> / </a:t>
            </a:r>
            <a:r>
              <a:rPr lang="fr-FR" dirty="0" err="1"/>
              <a:t>ordered</a:t>
            </a:r>
            <a:r>
              <a:rPr lang="fr-FR" dirty="0"/>
              <a:t> pins ???</a:t>
            </a:r>
          </a:p>
          <a:p>
            <a:r>
              <a:rPr lang="en-US" dirty="0">
                <a:hlinkClick r:id="rId2"/>
              </a:rPr>
              <a:t>https://community.cadence.com/cadence_technology_forums/f/custom-ic-skill/38540/how-to-sort-a-list-alphanumerically-with-bus-names-in-descending-order-using-skill</a:t>
            </a:r>
            <a:endParaRPr lang="en-US" dirty="0"/>
          </a:p>
          <a:p>
            <a:r>
              <a:rPr lang="en-US" dirty="0"/>
              <a:t>sort a list alphanumerically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ED3D6D-A662-44DF-8920-C4B288F8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A5915-F0A4-4D50-8532-A4544F31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C0267-C7B9-4DC5-883F-2BB5D918A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2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F6F459-5EB8-4A5F-9DBA-BF514A5E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CC9805-C355-4A39-969C-00EB19EE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DFB4-612C-4057-9B92-33B8296C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E1139-115D-4E53-AEE2-88EFFABC7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3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5B65F5-379A-4F83-8AA7-257506ADB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https://support.cadence.com/apex/ArticleAttachmentPortal?id=a1O3w00000AHHIBEA5&amp;pageName=ArticleContent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F36A19-4907-4104-A247-40635394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43CCC-F7AF-4D11-8ADE-F91AE6D6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E9665-3263-4995-BA25-900A5464FC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E4E281-2E65-9043-BE36-0045E44596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9A4030-00F8-AA45-824F-00E2765432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363F8-BAB2-8946-B01B-6A489B07F15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82728-19C1-FD43-B945-C70298458A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6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E7ABE62-0B21-7143-B171-5D7BE6EB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7AF2FD-1692-DE40-B41D-2BD08CEA4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48505-2BBB-A446-BBD4-ED22F3CB97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B8A5F-1CC7-0F4B-A6BE-BB5B440EC1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21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F1C9FB2-FE8A-C542-914B-68E6E571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3B4B92-4076-D944-9C83-7BCA7F84F5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88085-5207-7C4A-B847-D9AF8BC652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C4A8A-E508-AE4B-937C-673BA49C4E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3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F67BE6-0295-49D4-9E12-21E3EDDDF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placing</a:t>
            </a:r>
            <a:r>
              <a:rPr lang="fr-FR" dirty="0"/>
              <a:t> blocks,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plan and </a:t>
            </a:r>
            <a:r>
              <a:rPr lang="fr-FR" dirty="0" err="1"/>
              <a:t>optimize</a:t>
            </a:r>
            <a:r>
              <a:rPr lang="fr-FR" dirty="0"/>
              <a:t> pins in the </a:t>
            </a:r>
            <a:r>
              <a:rPr lang="fr-FR" dirty="0" err="1"/>
              <a:t>layout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Invoking</a:t>
            </a:r>
            <a:r>
              <a:rPr lang="fr-FR" dirty="0"/>
              <a:t> Place menu : Select </a:t>
            </a:r>
            <a:r>
              <a:rPr lang="fr-FR" dirty="0" err="1"/>
              <a:t>Window</a:t>
            </a:r>
            <a:r>
              <a:rPr lang="fr-FR" dirty="0"/>
              <a:t> – </a:t>
            </a:r>
            <a:r>
              <a:rPr lang="fr-FR" dirty="0" err="1"/>
              <a:t>Toolbar</a:t>
            </a:r>
            <a:r>
              <a:rPr lang="fr-FR" dirty="0"/>
              <a:t> – Placement</a:t>
            </a:r>
          </a:p>
          <a:p>
            <a:endParaRPr lang="fr-FR" dirty="0"/>
          </a:p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3B013-BD1E-4B7D-90E3-F8A090E0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Pin placement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1B272-8B4A-4328-BB76-E086085B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3D58C-19FD-4937-A99C-194D330BB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334FD-E802-4E76-9D0A-40D817207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35" y="4615225"/>
            <a:ext cx="1676634" cy="1686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575010-30CD-4D01-BB08-8D3931B0DD5E}"/>
              </a:ext>
            </a:extLst>
          </p:cNvPr>
          <p:cNvSpPr/>
          <p:nvPr/>
        </p:nvSpPr>
        <p:spPr>
          <a:xfrm>
            <a:off x="5782697" y="4900602"/>
            <a:ext cx="1483710" cy="267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0B2186-995C-4306-BF60-8FFB6F470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4" y="3295576"/>
            <a:ext cx="7411484" cy="2381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83802C-3AEE-4A57-8E66-89CFFBC495B5}"/>
              </a:ext>
            </a:extLst>
          </p:cNvPr>
          <p:cNvSpPr/>
          <p:nvPr/>
        </p:nvSpPr>
        <p:spPr>
          <a:xfrm>
            <a:off x="7126492" y="3295992"/>
            <a:ext cx="472755" cy="267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D267BC-D90F-40BC-965B-EFBC0E6DD38D}"/>
              </a:ext>
            </a:extLst>
          </p:cNvPr>
          <p:cNvGrpSpPr/>
          <p:nvPr/>
        </p:nvGrpSpPr>
        <p:grpSpPr>
          <a:xfrm>
            <a:off x="5546319" y="3563494"/>
            <a:ext cx="472755" cy="477154"/>
            <a:chOff x="9875520" y="2083829"/>
            <a:chExt cx="472755" cy="4771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ABD6A2-AE51-4313-9A21-AE7FA55814D0}"/>
                </a:ext>
              </a:extLst>
            </p:cNvPr>
            <p:cNvSpPr/>
            <p:nvPr/>
          </p:nvSpPr>
          <p:spPr>
            <a:xfrm>
              <a:off x="9875520" y="2083829"/>
              <a:ext cx="472755" cy="477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CF0DB5-036F-4957-99D1-548896DDBE89}"/>
                </a:ext>
              </a:extLst>
            </p:cNvPr>
            <p:cNvSpPr txBox="1"/>
            <p:nvPr/>
          </p:nvSpPr>
          <p:spPr>
            <a:xfrm>
              <a:off x="9954734" y="2182082"/>
              <a:ext cx="314325" cy="378901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algn="l"/>
              <a:r>
                <a:rPr lang="fr-FR" dirty="0"/>
                <a:t>1</a:t>
              </a:r>
              <a:endParaRPr lang="en-US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FD5BCBF-DF39-4E49-8A3C-7701018C9300}"/>
              </a:ext>
            </a:extLst>
          </p:cNvPr>
          <p:cNvSpPr/>
          <p:nvPr/>
        </p:nvSpPr>
        <p:spPr>
          <a:xfrm>
            <a:off x="7323264" y="3548614"/>
            <a:ext cx="472755" cy="477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25FF35-4A5A-4190-8347-9801B7E08651}"/>
              </a:ext>
            </a:extLst>
          </p:cNvPr>
          <p:cNvSpPr txBox="1"/>
          <p:nvPr/>
        </p:nvSpPr>
        <p:spPr>
          <a:xfrm>
            <a:off x="7402478" y="3646867"/>
            <a:ext cx="314325" cy="37890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r>
              <a:rPr lang="fr-FR" dirty="0"/>
              <a:t>2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0DDD93-517C-4C99-9A67-4B369B9EFD95}"/>
              </a:ext>
            </a:extLst>
          </p:cNvPr>
          <p:cNvSpPr/>
          <p:nvPr/>
        </p:nvSpPr>
        <p:spPr>
          <a:xfrm>
            <a:off x="5165250" y="4802349"/>
            <a:ext cx="472755" cy="477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43326-21B4-4CB8-B56F-4A41757A95A1}"/>
              </a:ext>
            </a:extLst>
          </p:cNvPr>
          <p:cNvSpPr txBox="1"/>
          <p:nvPr/>
        </p:nvSpPr>
        <p:spPr>
          <a:xfrm>
            <a:off x="5244464" y="4900602"/>
            <a:ext cx="314325" cy="37890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r>
              <a:rPr lang="fr-FR" dirty="0"/>
              <a:t>3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7CCE9B-0E83-4621-AD59-38EE5ADDA7B7}"/>
              </a:ext>
            </a:extLst>
          </p:cNvPr>
          <p:cNvSpPr/>
          <p:nvPr/>
        </p:nvSpPr>
        <p:spPr>
          <a:xfrm>
            <a:off x="5516594" y="3307074"/>
            <a:ext cx="472755" cy="267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4C5F6C-B854-4B6C-B6AB-FD909ECDE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Form</a:t>
            </a:r>
            <a:r>
              <a:rPr lang="fr-FR" dirty="0"/>
              <a:t> has 2 </a:t>
            </a:r>
            <a:r>
              <a:rPr lang="fr-FR" dirty="0" err="1"/>
              <a:t>tabs</a:t>
            </a:r>
            <a:r>
              <a:rPr lang="fr-FR" dirty="0"/>
              <a:t> :</a:t>
            </a:r>
            <a:br>
              <a:rPr lang="fr-FR" dirty="0"/>
            </a:b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Pin Planner</a:t>
            </a:r>
          </a:p>
          <a:p>
            <a:pPr marL="800100" lvl="1" indent="-342900">
              <a:buFontTx/>
              <a:buChar char="-"/>
            </a:pPr>
            <a:r>
              <a:rPr lang="fr-FR" dirty="0"/>
              <a:t>To </a:t>
            </a:r>
            <a:r>
              <a:rPr lang="fr-FR" dirty="0" err="1"/>
              <a:t>specify</a:t>
            </a:r>
            <a:r>
              <a:rPr lang="fr-FR" dirty="0"/>
              <a:t> pin location </a:t>
            </a:r>
            <a:r>
              <a:rPr lang="fr-FR" dirty="0" err="1"/>
              <a:t>constraints</a:t>
            </a:r>
            <a:r>
              <a:rPr lang="fr-FR" dirty="0"/>
              <a:t> and </a:t>
            </a:r>
            <a:r>
              <a:rPr lang="fr-FR" dirty="0" err="1"/>
              <a:t>pre</a:t>
            </a:r>
            <a:r>
              <a:rPr lang="fr-FR" dirty="0"/>
              <a:t>-place pins </a:t>
            </a:r>
          </a:p>
          <a:p>
            <a:pPr marL="342900" indent="-342900">
              <a:buFontTx/>
              <a:buChar char="-"/>
            </a:pPr>
            <a:r>
              <a:rPr lang="fr-FR" dirty="0"/>
              <a:t>Pin </a:t>
            </a:r>
            <a:r>
              <a:rPr lang="fr-FR" dirty="0" err="1"/>
              <a:t>Optimization</a:t>
            </a:r>
            <a:endParaRPr lang="fr-FR" dirty="0"/>
          </a:p>
          <a:p>
            <a:pPr marL="800100" lvl="1" indent="-342900">
              <a:buFontTx/>
              <a:buChar char="-"/>
            </a:pPr>
            <a:r>
              <a:rPr lang="fr-FR" dirty="0"/>
              <a:t>To </a:t>
            </a:r>
            <a:r>
              <a:rPr lang="fr-FR" dirty="0" err="1"/>
              <a:t>optimize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pins to </a:t>
            </a:r>
            <a:r>
              <a:rPr lang="fr-FR" dirty="0" err="1"/>
              <a:t>achieve</a:t>
            </a:r>
            <a:r>
              <a:rPr lang="fr-FR" dirty="0"/>
              <a:t> the </a:t>
            </a:r>
            <a:r>
              <a:rPr lang="fr-FR" dirty="0" err="1"/>
              <a:t>shortest</a:t>
            </a:r>
            <a:r>
              <a:rPr lang="fr-FR" dirty="0"/>
              <a:t> possible net </a:t>
            </a:r>
            <a:r>
              <a:rPr lang="fr-FR" dirty="0" err="1"/>
              <a:t>length</a:t>
            </a:r>
            <a:r>
              <a:rPr lang="fr-FR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DDFFA-38F9-4020-81BF-1942A91D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Use Pin placement </a:t>
            </a:r>
            <a:r>
              <a:rPr lang="fr-FR" dirty="0" err="1"/>
              <a:t>form</a:t>
            </a:r>
            <a:r>
              <a:rPr lang="fr-FR" dirty="0"/>
              <a:t> 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EB372-27E5-42D0-8BED-5003CCFF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79D5-B1D3-402C-9CAA-FB070C6A0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42E38F-E101-4D41-A345-9865F6AB2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94" y="3737637"/>
            <a:ext cx="2187768" cy="2644055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F1EFCE-5C55-4DE4-9AE5-F8EF4A3E8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61" y="3744580"/>
            <a:ext cx="2187768" cy="26440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D150A5-94B0-4A27-8AF6-823AF9AEEF95}"/>
              </a:ext>
            </a:extLst>
          </p:cNvPr>
          <p:cNvSpPr/>
          <p:nvPr/>
        </p:nvSpPr>
        <p:spPr>
          <a:xfrm>
            <a:off x="2980695" y="3737637"/>
            <a:ext cx="472755" cy="267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80ED46-8FE0-48E1-9E02-672A26F30156}"/>
              </a:ext>
            </a:extLst>
          </p:cNvPr>
          <p:cNvSpPr/>
          <p:nvPr/>
        </p:nvSpPr>
        <p:spPr>
          <a:xfrm>
            <a:off x="6351576" y="3737637"/>
            <a:ext cx="472755" cy="267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FFBB3F-411D-4263-9428-5656983E49D5}"/>
              </a:ext>
            </a:extLst>
          </p:cNvPr>
          <p:cNvGrpSpPr/>
          <p:nvPr/>
        </p:nvGrpSpPr>
        <p:grpSpPr>
          <a:xfrm>
            <a:off x="9317582" y="2370548"/>
            <a:ext cx="472755" cy="477154"/>
            <a:chOff x="9875520" y="2083829"/>
            <a:chExt cx="472755" cy="4771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2F5D2B-4454-4805-B0AD-D739EF1C1FF5}"/>
                </a:ext>
              </a:extLst>
            </p:cNvPr>
            <p:cNvSpPr/>
            <p:nvPr/>
          </p:nvSpPr>
          <p:spPr>
            <a:xfrm>
              <a:off x="9875520" y="2083829"/>
              <a:ext cx="472755" cy="477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9FCD1B-75A5-4BEA-A216-496F6DED361B}"/>
                </a:ext>
              </a:extLst>
            </p:cNvPr>
            <p:cNvSpPr txBox="1"/>
            <p:nvPr/>
          </p:nvSpPr>
          <p:spPr>
            <a:xfrm>
              <a:off x="9954734" y="2182082"/>
              <a:ext cx="314325" cy="378901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algn="l"/>
              <a:r>
                <a:rPr lang="fr-FR" dirty="0"/>
                <a:t>1</a:t>
              </a: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B0EAF6-021A-4AE9-89F0-5644AA3CEA71}"/>
              </a:ext>
            </a:extLst>
          </p:cNvPr>
          <p:cNvGrpSpPr/>
          <p:nvPr/>
        </p:nvGrpSpPr>
        <p:grpSpPr>
          <a:xfrm>
            <a:off x="2457867" y="3735298"/>
            <a:ext cx="472755" cy="477154"/>
            <a:chOff x="9875520" y="2083829"/>
            <a:chExt cx="472755" cy="47715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B5BF90-7350-4864-90A7-5288112A8329}"/>
                </a:ext>
              </a:extLst>
            </p:cNvPr>
            <p:cNvSpPr/>
            <p:nvPr/>
          </p:nvSpPr>
          <p:spPr>
            <a:xfrm>
              <a:off x="9875520" y="2083829"/>
              <a:ext cx="472755" cy="477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1A8904-1C4C-446B-8816-99E08E8D2BE1}"/>
                </a:ext>
              </a:extLst>
            </p:cNvPr>
            <p:cNvSpPr txBox="1"/>
            <p:nvPr/>
          </p:nvSpPr>
          <p:spPr>
            <a:xfrm>
              <a:off x="9954734" y="2182082"/>
              <a:ext cx="314325" cy="378901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algn="l"/>
              <a:r>
                <a:rPr lang="fr-FR" dirty="0"/>
                <a:t>1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D2599B-11B2-4E6E-8B42-FCAB7D196B90}"/>
              </a:ext>
            </a:extLst>
          </p:cNvPr>
          <p:cNvGrpSpPr/>
          <p:nvPr/>
        </p:nvGrpSpPr>
        <p:grpSpPr>
          <a:xfrm>
            <a:off x="10900302" y="3190423"/>
            <a:ext cx="472755" cy="477154"/>
            <a:chOff x="9875520" y="2083829"/>
            <a:chExt cx="472755" cy="47715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E22C46-1105-4C4E-B4BF-9C8272700792}"/>
                </a:ext>
              </a:extLst>
            </p:cNvPr>
            <p:cNvSpPr/>
            <p:nvPr/>
          </p:nvSpPr>
          <p:spPr>
            <a:xfrm>
              <a:off x="9875520" y="2083829"/>
              <a:ext cx="472755" cy="477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AFE555-0E6E-418D-B489-AEDDD1A8D269}"/>
                </a:ext>
              </a:extLst>
            </p:cNvPr>
            <p:cNvSpPr txBox="1"/>
            <p:nvPr/>
          </p:nvSpPr>
          <p:spPr>
            <a:xfrm>
              <a:off x="9954734" y="2182082"/>
              <a:ext cx="314325" cy="378901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algn="l"/>
              <a:r>
                <a:rPr lang="fr-FR" dirty="0"/>
                <a:t>2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C9412E-3A5C-48E9-9356-6D15D945D41F}"/>
              </a:ext>
            </a:extLst>
          </p:cNvPr>
          <p:cNvGrpSpPr/>
          <p:nvPr/>
        </p:nvGrpSpPr>
        <p:grpSpPr>
          <a:xfrm>
            <a:off x="8426428" y="3734491"/>
            <a:ext cx="472755" cy="477154"/>
            <a:chOff x="9875520" y="2083829"/>
            <a:chExt cx="472755" cy="47715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380228-6CFC-470F-AE11-D808930D392B}"/>
                </a:ext>
              </a:extLst>
            </p:cNvPr>
            <p:cNvSpPr/>
            <p:nvPr/>
          </p:nvSpPr>
          <p:spPr>
            <a:xfrm>
              <a:off x="9875520" y="2083829"/>
              <a:ext cx="472755" cy="477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62C376-F9FF-4B0F-9B54-93F04F10EFAA}"/>
                </a:ext>
              </a:extLst>
            </p:cNvPr>
            <p:cNvSpPr txBox="1"/>
            <p:nvPr/>
          </p:nvSpPr>
          <p:spPr>
            <a:xfrm>
              <a:off x="9954734" y="2182082"/>
              <a:ext cx="314325" cy="378901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algn="l"/>
              <a:r>
                <a:rPr lang="fr-FR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23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43" descr="Graphical user interface&#10;&#10;Description automatically generated">
            <a:extLst>
              <a:ext uri="{FF2B5EF4-FFF2-40B4-BE49-F238E27FC236}">
                <a16:creationId xmlns:a16="http://schemas.microsoft.com/office/drawing/2014/main" id="{8B8412C5-98DE-4903-8792-127F7792A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92" y="1842948"/>
            <a:ext cx="3582287" cy="43513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525B22-A119-41E3-B1C5-A0C989E9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Pin Planner tab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413AE-38E7-4905-AFEF-B5700ABB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1B325-A3D8-4390-845B-A1E22FC70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2D301B-F572-4C51-94CF-90EDB9365932}"/>
              </a:ext>
            </a:extLst>
          </p:cNvPr>
          <p:cNvSpPr/>
          <p:nvPr/>
        </p:nvSpPr>
        <p:spPr>
          <a:xfrm>
            <a:off x="6677413" y="2645740"/>
            <a:ext cx="293370" cy="2089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28C681-D8DD-4404-8EF0-9B1F8BF5E391}"/>
              </a:ext>
            </a:extLst>
          </p:cNvPr>
          <p:cNvSpPr/>
          <p:nvPr/>
        </p:nvSpPr>
        <p:spPr>
          <a:xfrm>
            <a:off x="5140982" y="4353890"/>
            <a:ext cx="472476" cy="2089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7F451A-102D-40C2-9799-61895EB730C2}"/>
              </a:ext>
            </a:extLst>
          </p:cNvPr>
          <p:cNvSpPr/>
          <p:nvPr/>
        </p:nvSpPr>
        <p:spPr>
          <a:xfrm>
            <a:off x="7243102" y="4353890"/>
            <a:ext cx="571696" cy="2089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48214F-8A3F-4F34-AED1-4E937478A346}"/>
              </a:ext>
            </a:extLst>
          </p:cNvPr>
          <p:cNvSpPr/>
          <p:nvPr/>
        </p:nvSpPr>
        <p:spPr>
          <a:xfrm>
            <a:off x="5140982" y="4957128"/>
            <a:ext cx="1013394" cy="3916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C3CB57-DE45-4ACB-95F0-35F5E646DB27}"/>
              </a:ext>
            </a:extLst>
          </p:cNvPr>
          <p:cNvSpPr txBox="1"/>
          <p:nvPr/>
        </p:nvSpPr>
        <p:spPr>
          <a:xfrm>
            <a:off x="7045687" y="5760373"/>
            <a:ext cx="457200" cy="37465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39C370-8E80-49A2-A1B7-A99CF2C71605}"/>
              </a:ext>
            </a:extLst>
          </p:cNvPr>
          <p:cNvSpPr txBox="1"/>
          <p:nvPr/>
        </p:nvSpPr>
        <p:spPr>
          <a:xfrm>
            <a:off x="7657635" y="4066501"/>
            <a:ext cx="314325" cy="36195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r>
              <a:rPr lang="fr-FR" dirty="0"/>
              <a:t>3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51AD59-5BE5-493B-9AAA-9FA8D0983FE3}"/>
              </a:ext>
            </a:extLst>
          </p:cNvPr>
          <p:cNvSpPr txBox="1"/>
          <p:nvPr/>
        </p:nvSpPr>
        <p:spPr>
          <a:xfrm>
            <a:off x="6731362" y="2780169"/>
            <a:ext cx="314325" cy="36195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r>
              <a:rPr lang="fr-FR" dirty="0"/>
              <a:t>1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AF0A3B-C641-4B28-AE96-B1C4478C56E5}"/>
              </a:ext>
            </a:extLst>
          </p:cNvPr>
          <p:cNvSpPr txBox="1"/>
          <p:nvPr/>
        </p:nvSpPr>
        <p:spPr>
          <a:xfrm>
            <a:off x="4776553" y="4270182"/>
            <a:ext cx="314325" cy="37890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r>
              <a:rPr lang="fr-FR" dirty="0"/>
              <a:t>2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6F634E-654C-4032-8901-E41EA0200F18}"/>
              </a:ext>
            </a:extLst>
          </p:cNvPr>
          <p:cNvSpPr txBox="1"/>
          <p:nvPr/>
        </p:nvSpPr>
        <p:spPr>
          <a:xfrm>
            <a:off x="5486791" y="5339115"/>
            <a:ext cx="314325" cy="36195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r>
              <a:rPr lang="fr-FR" dirty="0"/>
              <a:t>4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55B586C-B579-4CF5-BBFC-A91839518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55" y="1690600"/>
            <a:ext cx="1813602" cy="4610100"/>
          </a:xfrm>
          <a:prstGeom prst="rect">
            <a:avLst/>
          </a:prstGeom>
        </p:spPr>
      </p:pic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7B0BB1B3-8FCD-464A-8947-7D0EB19F21E9}"/>
              </a:ext>
            </a:extLst>
          </p:cNvPr>
          <p:cNvSpPr txBox="1">
            <a:spLocks/>
          </p:cNvSpPr>
          <p:nvPr/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" panose="020B050203000000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Inter" panose="020B050203000000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Inter" panose="020B050203000000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6"/>
                </a:solidFill>
                <a:latin typeface="Inter" panose="020B050203000000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2"/>
                </a:solidFill>
                <a:latin typeface="Inter" panose="020B050203000000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assign</a:t>
            </a:r>
            <a:r>
              <a:rPr lang="fr-FR" dirty="0"/>
              <a:t> or </a:t>
            </a:r>
            <a:r>
              <a:rPr lang="fr-FR" dirty="0" err="1"/>
              <a:t>redefine</a:t>
            </a:r>
            <a:r>
              <a:rPr lang="fr-FR" dirty="0"/>
              <a:t> pin </a:t>
            </a:r>
            <a:r>
              <a:rPr lang="fr-FR" dirty="0" err="1"/>
              <a:t>constraints</a:t>
            </a:r>
            <a:r>
              <a:rPr lang="fr-FR" dirty="0"/>
              <a:t> and attributs :</a:t>
            </a:r>
          </a:p>
          <a:p>
            <a:pPr marL="342900" indent="-342900">
              <a:buFontTx/>
              <a:buChar char="-"/>
            </a:pPr>
            <a:r>
              <a:rPr lang="fr-FR" dirty="0"/>
              <a:t>Position</a:t>
            </a:r>
          </a:p>
          <a:p>
            <a:pPr marL="342900" indent="-342900">
              <a:buFontTx/>
              <a:buChar char="-"/>
            </a:pPr>
            <a:r>
              <a:rPr lang="fr-FR" dirty="0" err="1"/>
              <a:t>Spacing</a:t>
            </a: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 err="1"/>
              <a:t>Order</a:t>
            </a: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Place </a:t>
            </a:r>
            <a:r>
              <a:rPr lang="fr-FR" dirty="0" err="1"/>
              <a:t>status</a:t>
            </a:r>
            <a:r>
              <a:rPr lang="fr-FR" dirty="0"/>
              <a:t> (</a:t>
            </a:r>
            <a:r>
              <a:rPr lang="fr-FR" dirty="0" err="1"/>
              <a:t>less</a:t>
            </a:r>
            <a:r>
              <a:rPr lang="fr-FR" dirty="0"/>
              <a:t>, </a:t>
            </a:r>
            <a:r>
              <a:rPr lang="fr-FR" dirty="0" err="1"/>
              <a:t>fixed</a:t>
            </a:r>
            <a:r>
              <a:rPr lang="fr-FR" dirty="0"/>
              <a:t>)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B54675E-F011-427C-A2A5-82047AB4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2" y="4120050"/>
            <a:ext cx="3385021" cy="20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3AB5190-14AF-490C-A33B-E102C0263EE4}"/>
              </a:ext>
            </a:extLst>
          </p:cNvPr>
          <p:cNvCxnSpPr/>
          <p:nvPr/>
        </p:nvCxnSpPr>
        <p:spPr>
          <a:xfrm flipH="1">
            <a:off x="4040603" y="4458385"/>
            <a:ext cx="622837" cy="1906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2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FDC67F-4C70-4AA0-9769-95956CD6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Place -&gt; Pin Placement</a:t>
            </a:r>
          </a:p>
          <a:p>
            <a:pPr lvl="1"/>
            <a:r>
              <a:rPr lang="en-US" dirty="0"/>
              <a:t>Auto-Switch to Level -1</a:t>
            </a:r>
          </a:p>
          <a:p>
            <a:pPr lvl="0"/>
            <a:r>
              <a:rPr lang="en-US" dirty="0"/>
              <a:t>Pin Optimization</a:t>
            </a:r>
          </a:p>
          <a:p>
            <a:pPr lvl="1"/>
            <a:r>
              <a:rPr lang="en-US" dirty="0"/>
              <a:t>All/Selected Move – All pins or just Pins Selected in the lower hierarchy</a:t>
            </a:r>
          </a:p>
          <a:p>
            <a:pPr lvl="0"/>
            <a:r>
              <a:rPr lang="en-US" dirty="0"/>
              <a:t>Select the pins in the </a:t>
            </a:r>
            <a:r>
              <a:rPr lang="en-US" dirty="0" err="1"/>
              <a:t>softMacro</a:t>
            </a:r>
            <a:r>
              <a:rPr lang="en-US" dirty="0"/>
              <a:t> from the current hierarchy</a:t>
            </a:r>
          </a:p>
          <a:p>
            <a:pPr lvl="1"/>
            <a:r>
              <a:rPr lang="en-US" dirty="0"/>
              <a:t>Match Pin Layer</a:t>
            </a:r>
          </a:p>
          <a:p>
            <a:pPr lvl="1"/>
            <a:r>
              <a:rPr lang="en-US" dirty="0"/>
              <a:t>Match Pin Size</a:t>
            </a:r>
          </a:p>
          <a:p>
            <a:pPr lvl="0"/>
            <a:r>
              <a:rPr lang="en-US" dirty="0"/>
              <a:t>Optimize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6C2FFA-BADA-4989-B3D2-5635BF44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Align</a:t>
            </a:r>
            <a:r>
              <a:rPr lang="fr-FR" dirty="0"/>
              <a:t> pin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hiearchy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3BC97-AE28-436D-93A7-53836D1A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D3429-24B6-4B22-97A9-F081A1995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82BAE3-FE0B-4D16-8B91-AE0420137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82288" y="4069224"/>
            <a:ext cx="2677795" cy="21443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71ACC7-9E07-4235-A643-AFBAEC7D4F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88775" y="4030489"/>
            <a:ext cx="2051685" cy="2183130"/>
          </a:xfrm>
          <a:prstGeom prst="rect">
            <a:avLst/>
          </a:prstGeom>
        </p:spPr>
      </p:pic>
      <p:sp>
        <p:nvSpPr>
          <p:cNvPr id="20" name="Right Arrow 451">
            <a:extLst>
              <a:ext uri="{FF2B5EF4-FFF2-40B4-BE49-F238E27FC236}">
                <a16:creationId xmlns:a16="http://schemas.microsoft.com/office/drawing/2014/main" id="{5DBAB538-A5EC-4DE3-A2CD-FF49577E9FDB}"/>
              </a:ext>
            </a:extLst>
          </p:cNvPr>
          <p:cNvSpPr/>
          <p:nvPr/>
        </p:nvSpPr>
        <p:spPr>
          <a:xfrm>
            <a:off x="7795664" y="4778451"/>
            <a:ext cx="557530" cy="561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5D79CB-EDEB-477C-9B86-37B403DEC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“in.*” - Displays all the pins that have names starting with “in”.</a:t>
            </a:r>
          </a:p>
          <a:p>
            <a:r>
              <a:rPr lang="en-US" dirty="0"/>
              <a:t>“.*in.*” - Displays all the pins that contain “in” in their name.</a:t>
            </a:r>
          </a:p>
          <a:p>
            <a:r>
              <a:rPr lang="en-US" dirty="0"/>
              <a:t>“.*in”  Displays all the pins that have names ending in “in”.</a:t>
            </a:r>
          </a:p>
          <a:p>
            <a:endParaRPr lang="en-US" dirty="0"/>
          </a:p>
          <a:p>
            <a:r>
              <a:rPr lang="en-US" dirty="0"/>
              <a:t>Default regular expression: “.*”  - alpha numeric sort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DB78CC-393C-4A65-BEE0-E368D351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Filter</a:t>
            </a:r>
            <a:r>
              <a:rPr lang="fr-FR" dirty="0"/>
              <a:t> options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95CA-92EF-438B-A67F-970B2147A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AAB41-06AC-4A98-90AB-3FC725093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5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9B28A1B9-B043-48A0-903B-4E089BBD6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09" y="2312998"/>
            <a:ext cx="3600421" cy="43513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AD6AED-C57F-4174-97A7-3D4A354E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Pin </a:t>
            </a:r>
            <a:r>
              <a:rPr lang="fr-FR" dirty="0" err="1"/>
              <a:t>Optimization</a:t>
            </a:r>
            <a:r>
              <a:rPr lang="fr-FR" dirty="0"/>
              <a:t> Tab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2FCF-DDE9-40E8-A6A4-43A885B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EB863-09F0-4FBA-9C3C-82DCAA929E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99DB048-E828-485F-9CD7-C90A532BF712}"/>
              </a:ext>
            </a:extLst>
          </p:cNvPr>
          <p:cNvSpPr txBox="1">
            <a:spLocks/>
          </p:cNvSpPr>
          <p:nvPr/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" panose="020B050203000000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Inter" panose="020B050203000000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Inter" panose="020B050203000000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6"/>
                </a:solidFill>
                <a:latin typeface="Inter" panose="020B050203000000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2"/>
                </a:solidFill>
                <a:latin typeface="Inter" panose="020B050203000000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6CCFC8C-05A3-4CBF-BB62-903D1D70BEF3}"/>
              </a:ext>
            </a:extLst>
          </p:cNvPr>
          <p:cNvSpPr txBox="1">
            <a:spLocks/>
          </p:cNvSpPr>
          <p:nvPr/>
        </p:nvSpPr>
        <p:spPr>
          <a:xfrm>
            <a:off x="748443" y="1393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" panose="020B050203000000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Inter" panose="020B050203000000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Inter" panose="020B050203000000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6"/>
                </a:solidFill>
                <a:latin typeface="Inter" panose="020B050203000000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2"/>
                </a:solidFill>
                <a:latin typeface="Inter" panose="020B050203000000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It’s</a:t>
            </a:r>
            <a:r>
              <a:rPr lang="fr-FR" dirty="0"/>
              <a:t> a </a:t>
            </a:r>
            <a:r>
              <a:rPr lang="fr-FR" dirty="0" err="1"/>
              <a:t>powerfull</a:t>
            </a:r>
            <a:r>
              <a:rPr lang="fr-FR" dirty="0"/>
              <a:t> </a:t>
            </a:r>
            <a:r>
              <a:rPr lang="fr-FR" dirty="0" err="1"/>
              <a:t>algorithm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decides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to place pins in design, for optimal </a:t>
            </a:r>
            <a:r>
              <a:rPr lang="fr-FR" dirty="0" err="1"/>
              <a:t>wire</a:t>
            </a:r>
            <a:r>
              <a:rPr lang="fr-FR" dirty="0"/>
              <a:t> </a:t>
            </a:r>
            <a:r>
              <a:rPr lang="fr-FR" dirty="0" err="1"/>
              <a:t>length</a:t>
            </a:r>
            <a:r>
              <a:rPr lang="fr-FR" dirty="0"/>
              <a:t> and </a:t>
            </a:r>
            <a:r>
              <a:rPr lang="fr-FR" dirty="0" err="1"/>
              <a:t>constraints</a:t>
            </a:r>
            <a:r>
              <a:rPr lang="fr-FR" dirty="0"/>
              <a:t> (</a:t>
            </a:r>
            <a:r>
              <a:rPr lang="fr-FR" dirty="0" err="1"/>
              <a:t>blockage</a:t>
            </a:r>
            <a:r>
              <a:rPr lang="fr-FR" dirty="0"/>
              <a:t>, </a:t>
            </a:r>
            <a:r>
              <a:rPr lang="fr-FR" dirty="0" err="1"/>
              <a:t>routing</a:t>
            </a:r>
            <a:r>
              <a:rPr lang="fr-FR" dirty="0"/>
              <a:t> </a:t>
            </a:r>
            <a:r>
              <a:rPr lang="fr-FR" dirty="0" err="1"/>
              <a:t>channel</a:t>
            </a:r>
            <a:r>
              <a:rPr lang="fr-FR" dirty="0"/>
              <a:t>, DRC </a:t>
            </a:r>
            <a:r>
              <a:rPr lang="fr-FR" dirty="0" err="1"/>
              <a:t>rules</a:t>
            </a:r>
            <a:r>
              <a:rPr lang="fr-FR" dirty="0"/>
              <a:t> …).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7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CE1FE3-CCCB-4CDC-851A-2BDD6AF86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22" y="1516864"/>
            <a:ext cx="2705478" cy="360095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ACF9FB7-A961-49D4-B4A3-9B7D71B3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Twisted</a:t>
            </a:r>
            <a:r>
              <a:rPr lang="fr-FR" dirty="0"/>
              <a:t> nets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D95E6-952A-435C-B3A6-30F98BD6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40440-7D6B-4DEB-8D9F-444BED007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A60FF010-7317-4239-BE21-26173425D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27" y="1516864"/>
            <a:ext cx="2343477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1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1F6BD-A77B-479D-B44C-059BC72B4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 </a:t>
            </a:r>
            <a:r>
              <a:rPr lang="en-US" i="1" dirty="0"/>
              <a:t>Floorplan – Pin Tool</a:t>
            </a:r>
            <a:r>
              <a:rPr lang="en-US" dirty="0"/>
              <a:t> or click the Pin Tool button in the </a:t>
            </a:r>
            <a:r>
              <a:rPr lang="en-US" dirty="0" err="1"/>
              <a:t>Floorplanning</a:t>
            </a:r>
            <a:r>
              <a:rPr lang="en-US" dirty="0"/>
              <a:t> toolbar to launch the Pin Tool.</a:t>
            </a:r>
          </a:p>
          <a:p>
            <a:endParaRPr lang="en-US" dirty="0"/>
          </a:p>
          <a:p>
            <a:r>
              <a:rPr lang="en-US" dirty="0"/>
              <a:t>The Pin Browser lists all the pins that are available in the current layout design. The interface includes additional options to customize the display of pins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CC4003-F3AA-4305-970B-3480AA82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Virtuoso</a:t>
            </a:r>
            <a:r>
              <a:rPr lang="fr-FR" dirty="0"/>
              <a:t> </a:t>
            </a:r>
            <a:r>
              <a:rPr lang="fr-FR" dirty="0" err="1"/>
              <a:t>Floorplanner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2311F-C7E6-452C-8728-C1A6AE7F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B736F-3526-48C6-B710-3E850307D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76C351-3D3E-4542-9EC4-6639269F3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11" y="3223871"/>
            <a:ext cx="4149481" cy="3519237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8D8612-68B8-4F50-99D4-4A84F2A92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208" y="237490"/>
            <a:ext cx="1424749" cy="23135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02720E-CD71-44B5-8537-94198F43A018}"/>
              </a:ext>
            </a:extLst>
          </p:cNvPr>
          <p:cNvSpPr/>
          <p:nvPr/>
        </p:nvSpPr>
        <p:spPr>
          <a:xfrm>
            <a:off x="10155082" y="1551330"/>
            <a:ext cx="837515" cy="267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65525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Information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F4YVM2C5QEYC-631468080-54</_dlc_DocId>
    <_dlc_DocIdUrl xmlns="e4678c56-0b70-41a7-9cf0-17b28b6c32bd">
      <Url>http://theconnection.onsemi.com/sm/mc/_layouts/15/DocIdRedir.aspx?ID=F4YVM2C5QEYC-631468080-54</Url>
      <Description>F4YVM2C5QEYC-631468080-54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6E6404-E1B9-4809-898E-D71D7C3E1EB3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e4678c56-0b70-41a7-9cf0-17b28b6c32b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0455E5-6EF0-46C9-81A0-9F59CFBFD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545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Inter Medium</vt:lpstr>
      <vt:lpstr>Arial</vt:lpstr>
      <vt:lpstr>Inter</vt:lpstr>
      <vt:lpstr>Public Information</vt:lpstr>
      <vt:lpstr>Internal Use Only</vt:lpstr>
      <vt:lpstr>Confidential</vt:lpstr>
      <vt:lpstr>Layout  </vt:lpstr>
      <vt:lpstr>Pin placement </vt:lpstr>
      <vt:lpstr>Use Pin placement form :</vt:lpstr>
      <vt:lpstr>Pin Planner tab</vt:lpstr>
      <vt:lpstr>Align pin through hiearchy</vt:lpstr>
      <vt:lpstr>Filter options</vt:lpstr>
      <vt:lpstr>Pin Optimization Tab</vt:lpstr>
      <vt:lpstr>Twisted nets</vt:lpstr>
      <vt:lpstr>Virtuoso Floorplanner</vt:lpstr>
      <vt:lpstr>PowerPoint Presentation</vt:lpstr>
      <vt:lpstr>SKILL to place pins automatically in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2021 PowerPoint Template</dc:title>
  <dc:subject/>
  <dc:creator/>
  <cp:keywords/>
  <dc:description/>
  <cp:lastModifiedBy/>
  <cp:revision>1</cp:revision>
  <dcterms:created xsi:type="dcterms:W3CDTF">2018-03-12T17:42:36Z</dcterms:created>
  <dcterms:modified xsi:type="dcterms:W3CDTF">2021-09-15T07:59:05Z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06da06c4-3898-4840-bfff-c569541fb4b8</vt:lpwstr>
  </property>
  <property fmtid="{D5CDD505-2E9C-101B-9397-08002B2CF9AE}" pid="3" name="ContentTypeId">
    <vt:lpwstr>0x010100E82A9054086F0942B3853AFC0E787513</vt:lpwstr>
  </property>
</Properties>
</file>